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1" r:id="rId1"/>
    <p:sldMasterId id="2147483829" r:id="rId2"/>
  </p:sldMasterIdLst>
  <p:notesMasterIdLst>
    <p:notesMasterId r:id="rId46"/>
  </p:notesMasterIdLst>
  <p:handoutMasterIdLst>
    <p:handoutMasterId r:id="rId4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</p:sldIdLst>
  <p:sldSz cx="9144000" cy="5143500" type="screen16x9"/>
  <p:notesSz cx="10234613" cy="7099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36C"/>
    <a:srgbClr val="353C4D"/>
    <a:srgbClr val="FF6600"/>
    <a:srgbClr val="0A2BB6"/>
    <a:srgbClr val="0958B7"/>
    <a:srgbClr val="3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1" autoAdjust="0"/>
    <p:restoredTop sz="86300" autoAdjust="0"/>
  </p:normalViewPr>
  <p:slideViewPr>
    <p:cSldViewPr>
      <p:cViewPr varScale="1">
        <p:scale>
          <a:sx n="130" d="100"/>
          <a:sy n="130" d="100"/>
        </p:scale>
        <p:origin x="143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1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9034" tIns="49517" rIns="99034" bIns="49517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9034" tIns="49517" rIns="99034" bIns="49517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F9CBA9B-76B7-485C-896E-5C4DC760C6B3}" type="datetimeFigureOut">
              <a:rPr lang="en-GB"/>
              <a:pPr>
                <a:defRPr/>
              </a:pPr>
              <a:t>29/06/2018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9034" tIns="49517" rIns="99034" bIns="49517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9034" tIns="49517" rIns="99034" bIns="49517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D0E5669-6C7F-4E40-B01C-B245D365F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9034" tIns="49517" rIns="99034" bIns="49517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9034" tIns="49517" rIns="99034" bIns="49517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4DA34FE-282A-4E65-B1FE-C2279296CEBC}" type="datetimeFigureOut">
              <a:rPr lang="en-GB"/>
              <a:pPr>
                <a:defRPr/>
              </a:pPr>
              <a:t>29/06/2018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1813"/>
            <a:ext cx="4732337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4" tIns="49517" rIns="99034" bIns="4951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9034" tIns="49517" rIns="99034" bIns="4951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9034" tIns="49517" rIns="99034" bIns="49517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9034" tIns="49517" rIns="99034" bIns="49517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BC4DEE6-D849-4F5E-9ABA-44FBB51A4D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7.40 minutes running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001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16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924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217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24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80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160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14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3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009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828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325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060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667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19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281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51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44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920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585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498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485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334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23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502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782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817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466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521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102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898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8819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96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5719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39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518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0662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9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46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32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408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C4DEE6-D849-4F5E-9ABA-44FBB51A4D1B}" type="slidenum">
              <a:rPr kumimoji="0" lang="en-GB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985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5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8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72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5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75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53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839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51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4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90" y="3182885"/>
            <a:ext cx="2307831" cy="2077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60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6" y="1942560"/>
            <a:ext cx="2307833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3" y="2050283"/>
            <a:ext cx="6108101" cy="1029802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3" y="3295532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878" indent="0" algn="ctr">
              <a:buNone/>
              <a:defRPr sz="1500"/>
            </a:lvl2pPr>
            <a:lvl3pPr marL="685752" indent="0" algn="ctr">
              <a:buNone/>
              <a:defRPr sz="1349"/>
            </a:lvl3pPr>
            <a:lvl4pPr marL="1028630" indent="0" algn="ctr">
              <a:buNone/>
              <a:defRPr sz="1200"/>
            </a:lvl4pPr>
            <a:lvl5pPr marL="1371508" indent="0" algn="ctr">
              <a:buNone/>
              <a:defRPr sz="1200"/>
            </a:lvl5pPr>
            <a:lvl6pPr marL="1714386" indent="0" algn="ctr">
              <a:buNone/>
              <a:defRPr sz="1200"/>
            </a:lvl6pPr>
            <a:lvl7pPr marL="2057260" indent="0" algn="ctr">
              <a:buNone/>
              <a:defRPr sz="1200"/>
            </a:lvl7pPr>
            <a:lvl8pPr marL="2400138" indent="0" algn="ctr">
              <a:buNone/>
              <a:defRPr sz="1200"/>
            </a:lvl8pPr>
            <a:lvl9pPr marL="2743016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1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36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5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90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065183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9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20447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2" y="20447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5" y="2152424"/>
            <a:ext cx="7210394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5" y="3174132"/>
            <a:ext cx="7210394" cy="1278012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52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3" y="2152423"/>
            <a:ext cx="865613" cy="81809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9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3" y="1752656"/>
            <a:ext cx="3523769" cy="2699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6"/>
            <a:ext cx="3525044" cy="26994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6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4"/>
            <a:ext cx="7210398" cy="810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4" y="1752657"/>
            <a:ext cx="3354244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3" y="2272507"/>
            <a:ext cx="3523766" cy="2179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7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1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202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4014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7" y="1752658"/>
            <a:ext cx="4206253" cy="2699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6"/>
            <a:ext cx="2842558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2" indent="0">
              <a:buNone/>
              <a:defRPr sz="900"/>
            </a:lvl3pPr>
            <a:lvl4pPr marL="1028630" indent="0">
              <a:buNone/>
              <a:defRPr sz="749"/>
            </a:lvl4pPr>
            <a:lvl5pPr marL="1371508" indent="0">
              <a:buNone/>
              <a:defRPr sz="749"/>
            </a:lvl5pPr>
            <a:lvl6pPr marL="1714386" indent="0">
              <a:buNone/>
              <a:defRPr sz="749"/>
            </a:lvl6pPr>
            <a:lvl7pPr marL="2057260" indent="0">
              <a:buNone/>
              <a:defRPr sz="749"/>
            </a:lvl7pPr>
            <a:lvl8pPr marL="2400138" indent="0">
              <a:buNone/>
              <a:defRPr sz="749"/>
            </a:lvl8pPr>
            <a:lvl9pPr marL="2743016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68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4" y="564920"/>
            <a:ext cx="7210393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3" y="1752658"/>
            <a:ext cx="4069388" cy="269948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2" indent="0">
              <a:buNone/>
              <a:defRPr sz="1800"/>
            </a:lvl3pPr>
            <a:lvl4pPr marL="1028630" indent="0">
              <a:buNone/>
              <a:defRPr sz="1500"/>
            </a:lvl4pPr>
            <a:lvl5pPr marL="1371508" indent="0">
              <a:buNone/>
              <a:defRPr sz="1500"/>
            </a:lvl5pPr>
            <a:lvl6pPr marL="1714386" indent="0">
              <a:buNone/>
              <a:defRPr sz="1500"/>
            </a:lvl6pPr>
            <a:lvl7pPr marL="2057260" indent="0">
              <a:buNone/>
              <a:defRPr sz="1500"/>
            </a:lvl7pPr>
            <a:lvl8pPr marL="2400138" indent="0">
              <a:buNone/>
              <a:defRPr sz="1500"/>
            </a:lvl8pPr>
            <a:lvl9pPr marL="2743016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3" y="1752656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2" indent="0">
              <a:buNone/>
              <a:defRPr sz="900"/>
            </a:lvl3pPr>
            <a:lvl4pPr marL="1028630" indent="0">
              <a:buNone/>
              <a:defRPr sz="749"/>
            </a:lvl4pPr>
            <a:lvl5pPr marL="1371508" indent="0">
              <a:buNone/>
              <a:defRPr sz="749"/>
            </a:lvl5pPr>
            <a:lvl6pPr marL="1714386" indent="0">
              <a:buNone/>
              <a:defRPr sz="749"/>
            </a:lvl6pPr>
            <a:lvl7pPr marL="2057260" indent="0">
              <a:buNone/>
              <a:defRPr sz="749"/>
            </a:lvl7pPr>
            <a:lvl8pPr marL="2400138" indent="0">
              <a:buNone/>
              <a:defRPr sz="749"/>
            </a:lvl8pPr>
            <a:lvl9pPr marL="2743016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95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446474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4447218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3425991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3425991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6"/>
            <a:ext cx="7210394" cy="339787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200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878" indent="0">
              <a:buNone/>
              <a:defRPr sz="2100"/>
            </a:lvl2pPr>
            <a:lvl3pPr marL="685752" indent="0">
              <a:buNone/>
              <a:defRPr sz="1800"/>
            </a:lvl3pPr>
            <a:lvl4pPr marL="1028630" indent="0">
              <a:buNone/>
              <a:defRPr sz="1500"/>
            </a:lvl4pPr>
            <a:lvl5pPr marL="1371508" indent="0">
              <a:buNone/>
              <a:defRPr sz="1500"/>
            </a:lvl5pPr>
            <a:lvl6pPr marL="1714386" indent="0">
              <a:buNone/>
              <a:defRPr sz="1500"/>
            </a:lvl6pPr>
            <a:lvl7pPr marL="2057260" indent="0">
              <a:buNone/>
              <a:defRPr sz="1500"/>
            </a:lvl7pPr>
            <a:lvl8pPr marL="2400138" indent="0">
              <a:buNone/>
              <a:defRPr sz="1500"/>
            </a:lvl8pPr>
            <a:lvl9pPr marL="2743016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877188"/>
            <a:ext cx="7210398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2" indent="0">
              <a:buNone/>
              <a:defRPr sz="900"/>
            </a:lvl3pPr>
            <a:lvl4pPr marL="1028630" indent="0">
              <a:buNone/>
              <a:defRPr sz="749"/>
            </a:lvl4pPr>
            <a:lvl5pPr marL="1371508" indent="0">
              <a:buNone/>
              <a:defRPr sz="749"/>
            </a:lvl5pPr>
            <a:lvl6pPr marL="1714386" indent="0">
              <a:buNone/>
              <a:defRPr sz="749"/>
            </a:lvl6pPr>
            <a:lvl7pPr marL="2057260" indent="0">
              <a:buNone/>
              <a:defRPr sz="749"/>
            </a:lvl7pPr>
            <a:lvl8pPr marL="2400138" indent="0">
              <a:buNone/>
              <a:defRPr sz="749"/>
            </a:lvl8pPr>
            <a:lvl9pPr marL="2743016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533482"/>
            <a:ext cx="865613" cy="81809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64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446474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4447218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2" y="3425991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3" y="3425991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457199"/>
            <a:ext cx="7210394" cy="269456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3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2" indent="0">
              <a:buNone/>
              <a:defRPr sz="900"/>
            </a:lvl3pPr>
            <a:lvl4pPr marL="1028630" indent="0">
              <a:buNone/>
              <a:defRPr sz="749"/>
            </a:lvl4pPr>
            <a:lvl5pPr marL="1371508" indent="0">
              <a:buNone/>
              <a:defRPr sz="749"/>
            </a:lvl5pPr>
            <a:lvl6pPr marL="1714386" indent="0">
              <a:buNone/>
              <a:defRPr sz="749"/>
            </a:lvl6pPr>
            <a:lvl7pPr marL="2057260" indent="0">
              <a:buNone/>
              <a:defRPr sz="749"/>
            </a:lvl7pPr>
            <a:lvl8pPr marL="2400138" indent="0">
              <a:buNone/>
              <a:defRPr sz="749"/>
            </a:lvl8pPr>
            <a:lvl9pPr marL="2743016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533712"/>
            <a:ext cx="865613" cy="81809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44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446474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4447218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2" y="3425991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3" y="3425991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5" y="457201"/>
            <a:ext cx="6539157" cy="227704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8" y="2740035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342878" indent="0">
              <a:buNone/>
              <a:defRPr sz="1049"/>
            </a:lvl2pPr>
            <a:lvl3pPr marL="685752" indent="0">
              <a:buNone/>
              <a:defRPr sz="900"/>
            </a:lvl3pPr>
            <a:lvl4pPr marL="1028630" indent="0">
              <a:buNone/>
              <a:defRPr sz="749"/>
            </a:lvl4pPr>
            <a:lvl5pPr marL="1371508" indent="0">
              <a:buNone/>
              <a:defRPr sz="749"/>
            </a:lvl5pPr>
            <a:lvl6pPr marL="1714386" indent="0">
              <a:buNone/>
              <a:defRPr sz="749"/>
            </a:lvl6pPr>
            <a:lvl7pPr marL="2057260" indent="0">
              <a:buNone/>
              <a:defRPr sz="749"/>
            </a:lvl7pPr>
            <a:lvl8pPr marL="2400138" indent="0">
              <a:buNone/>
              <a:defRPr sz="749"/>
            </a:lvl8pPr>
            <a:lvl9pPr marL="2743016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2" indent="0">
              <a:buNone/>
              <a:defRPr sz="900"/>
            </a:lvl3pPr>
            <a:lvl4pPr marL="1028630" indent="0">
              <a:buNone/>
              <a:defRPr sz="749"/>
            </a:lvl4pPr>
            <a:lvl5pPr marL="1371508" indent="0">
              <a:buNone/>
              <a:defRPr sz="749"/>
            </a:lvl5pPr>
            <a:lvl6pPr marL="1714386" indent="0">
              <a:buNone/>
              <a:defRPr sz="749"/>
            </a:lvl6pPr>
            <a:lvl7pPr marL="2057260" indent="0">
              <a:buNone/>
              <a:defRPr sz="749"/>
            </a:lvl7pPr>
            <a:lvl8pPr marL="2400138" indent="0">
              <a:buNone/>
              <a:defRPr sz="749"/>
            </a:lvl8pPr>
            <a:lvl9pPr marL="2743016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532444"/>
            <a:ext cx="865613" cy="81809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81" y="561086"/>
            <a:ext cx="457201" cy="438583"/>
          </a:xfrm>
          <a:prstGeom prst="rect">
            <a:avLst/>
          </a:prstGeom>
        </p:spPr>
        <p:txBody>
          <a:bodyPr vert="horz" lIns="68564" tIns="34281" rIns="68564" bIns="3428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39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9" y="2275143"/>
            <a:ext cx="457201" cy="438583"/>
          </a:xfrm>
          <a:prstGeom prst="rect">
            <a:avLst/>
          </a:prstGeom>
        </p:spPr>
        <p:txBody>
          <a:bodyPr vert="horz" lIns="68564" tIns="34281" rIns="68564" bIns="3428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39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00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2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446474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4447218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2" y="3425991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3" y="3425991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3533713"/>
            <a:ext cx="7210398" cy="44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4"/>
            <a:ext cx="7210398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878" indent="0">
              <a:buNone/>
              <a:defRPr sz="1049"/>
            </a:lvl2pPr>
            <a:lvl3pPr marL="685752" indent="0">
              <a:buNone/>
              <a:defRPr sz="900"/>
            </a:lvl3pPr>
            <a:lvl4pPr marL="1028630" indent="0">
              <a:buNone/>
              <a:defRPr sz="749"/>
            </a:lvl4pPr>
            <a:lvl5pPr marL="1371508" indent="0">
              <a:buNone/>
              <a:defRPr sz="749"/>
            </a:lvl5pPr>
            <a:lvl6pPr marL="1714386" indent="0">
              <a:buNone/>
              <a:defRPr sz="749"/>
            </a:lvl6pPr>
            <a:lvl7pPr marL="2057260" indent="0">
              <a:buNone/>
              <a:defRPr sz="749"/>
            </a:lvl7pPr>
            <a:lvl8pPr marL="2400138" indent="0">
              <a:buNone/>
              <a:defRPr sz="749"/>
            </a:lvl8pPr>
            <a:lvl9pPr marL="2743016" indent="0">
              <a:buNone/>
              <a:defRPr sz="74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3" y="3532444"/>
            <a:ext cx="865613" cy="81809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09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9" y="564920"/>
            <a:ext cx="7218720" cy="810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8"/>
            <a:ext cx="2302527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4" y="2267006"/>
            <a:ext cx="2287277" cy="2185134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342878" indent="0">
              <a:buNone/>
              <a:defRPr sz="900"/>
            </a:lvl2pPr>
            <a:lvl3pPr marL="685752" indent="0">
              <a:buNone/>
              <a:defRPr sz="749"/>
            </a:lvl3pPr>
            <a:lvl4pPr marL="1028630" indent="0">
              <a:buNone/>
              <a:defRPr sz="675"/>
            </a:lvl4pPr>
            <a:lvl5pPr marL="1371508" indent="0">
              <a:buNone/>
              <a:defRPr sz="675"/>
            </a:lvl5pPr>
            <a:lvl6pPr marL="1714386" indent="0">
              <a:buNone/>
              <a:defRPr sz="675"/>
            </a:lvl6pPr>
            <a:lvl7pPr marL="2057260" indent="0">
              <a:buNone/>
              <a:defRPr sz="675"/>
            </a:lvl7pPr>
            <a:lvl8pPr marL="2400138" indent="0">
              <a:buNone/>
              <a:defRPr sz="675"/>
            </a:lvl8pPr>
            <a:lvl9pPr marL="2743016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8"/>
            <a:ext cx="2297430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6"/>
            <a:ext cx="2297430" cy="2185134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342878" indent="0">
              <a:buNone/>
              <a:defRPr sz="900"/>
            </a:lvl2pPr>
            <a:lvl3pPr marL="685752" indent="0">
              <a:buNone/>
              <a:defRPr sz="749"/>
            </a:lvl3pPr>
            <a:lvl4pPr marL="1028630" indent="0">
              <a:buNone/>
              <a:defRPr sz="675"/>
            </a:lvl4pPr>
            <a:lvl5pPr marL="1371508" indent="0">
              <a:buNone/>
              <a:defRPr sz="675"/>
            </a:lvl5pPr>
            <a:lvl6pPr marL="1714386" indent="0">
              <a:buNone/>
              <a:defRPr sz="675"/>
            </a:lvl6pPr>
            <a:lvl7pPr marL="2057260" indent="0">
              <a:buNone/>
              <a:defRPr sz="675"/>
            </a:lvl7pPr>
            <a:lvl8pPr marL="2400138" indent="0">
              <a:buNone/>
              <a:defRPr sz="675"/>
            </a:lvl8pPr>
            <a:lvl9pPr marL="2743016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21" y="1752658"/>
            <a:ext cx="2302519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21" y="2267006"/>
            <a:ext cx="2302519" cy="2185134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342878" indent="0">
              <a:buNone/>
              <a:defRPr sz="900"/>
            </a:lvl2pPr>
            <a:lvl3pPr marL="685752" indent="0">
              <a:buNone/>
              <a:defRPr sz="749"/>
            </a:lvl3pPr>
            <a:lvl4pPr marL="1028630" indent="0">
              <a:buNone/>
              <a:defRPr sz="675"/>
            </a:lvl4pPr>
            <a:lvl5pPr marL="1371508" indent="0">
              <a:buNone/>
              <a:defRPr sz="675"/>
            </a:lvl5pPr>
            <a:lvl6pPr marL="1714386" indent="0">
              <a:buNone/>
              <a:defRPr sz="675"/>
            </a:lvl6pPr>
            <a:lvl7pPr marL="2057260" indent="0">
              <a:buNone/>
              <a:defRPr sz="675"/>
            </a:lvl7pPr>
            <a:lvl8pPr marL="2400138" indent="0">
              <a:buNone/>
              <a:defRPr sz="675"/>
            </a:lvl8pPr>
            <a:lvl9pPr marL="2743016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92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5" y="564920"/>
            <a:ext cx="7210394" cy="810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31"/>
            <a:ext cx="2287279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4"/>
            <a:ext cx="2287279" cy="114300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8" indent="0">
              <a:buNone/>
              <a:defRPr sz="1200"/>
            </a:lvl2pPr>
            <a:lvl3pPr marL="685752" indent="0">
              <a:buNone/>
              <a:defRPr sz="1200"/>
            </a:lvl3pPr>
            <a:lvl4pPr marL="1028630" indent="0">
              <a:buNone/>
              <a:defRPr sz="1200"/>
            </a:lvl4pPr>
            <a:lvl5pPr marL="1371508" indent="0">
              <a:buNone/>
              <a:defRPr sz="1200"/>
            </a:lvl5pPr>
            <a:lvl6pPr marL="1714386" indent="0">
              <a:buNone/>
              <a:defRPr sz="1200"/>
            </a:lvl6pPr>
            <a:lvl7pPr marL="2057260" indent="0">
              <a:buNone/>
              <a:defRPr sz="1200"/>
            </a:lvl7pPr>
            <a:lvl8pPr marL="2400138" indent="0">
              <a:buNone/>
              <a:defRPr sz="1200"/>
            </a:lvl8pPr>
            <a:lvl9pPr marL="2743016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8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342878" indent="0">
              <a:buNone/>
              <a:defRPr sz="900"/>
            </a:lvl2pPr>
            <a:lvl3pPr marL="685752" indent="0">
              <a:buNone/>
              <a:defRPr sz="749"/>
            </a:lvl3pPr>
            <a:lvl4pPr marL="1028630" indent="0">
              <a:buNone/>
              <a:defRPr sz="675"/>
            </a:lvl4pPr>
            <a:lvl5pPr marL="1371508" indent="0">
              <a:buNone/>
              <a:defRPr sz="675"/>
            </a:lvl5pPr>
            <a:lvl6pPr marL="1714386" indent="0">
              <a:buNone/>
              <a:defRPr sz="675"/>
            </a:lvl6pPr>
            <a:lvl7pPr marL="2057260" indent="0">
              <a:buNone/>
              <a:defRPr sz="675"/>
            </a:lvl7pPr>
            <a:lvl8pPr marL="2400138" indent="0">
              <a:buNone/>
              <a:defRPr sz="675"/>
            </a:lvl8pPr>
            <a:lvl9pPr marL="2743016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31"/>
            <a:ext cx="2297430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4"/>
            <a:ext cx="2297430" cy="114300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8" indent="0">
              <a:buNone/>
              <a:defRPr sz="1200"/>
            </a:lvl2pPr>
            <a:lvl3pPr marL="685752" indent="0">
              <a:buNone/>
              <a:defRPr sz="1200"/>
            </a:lvl3pPr>
            <a:lvl4pPr marL="1028630" indent="0">
              <a:buNone/>
              <a:defRPr sz="1200"/>
            </a:lvl4pPr>
            <a:lvl5pPr marL="1371508" indent="0">
              <a:buNone/>
              <a:defRPr sz="1200"/>
            </a:lvl5pPr>
            <a:lvl6pPr marL="1714386" indent="0">
              <a:buNone/>
              <a:defRPr sz="1200"/>
            </a:lvl6pPr>
            <a:lvl7pPr marL="2057260" indent="0">
              <a:buNone/>
              <a:defRPr sz="1200"/>
            </a:lvl7pPr>
            <a:lvl8pPr marL="2400138" indent="0">
              <a:buNone/>
              <a:defRPr sz="1200"/>
            </a:lvl8pPr>
            <a:lvl9pPr marL="2743016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9" y="3655322"/>
            <a:ext cx="2300472" cy="796818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342878" indent="0">
              <a:buNone/>
              <a:defRPr sz="900"/>
            </a:lvl2pPr>
            <a:lvl3pPr marL="685752" indent="0">
              <a:buNone/>
              <a:defRPr sz="749"/>
            </a:lvl3pPr>
            <a:lvl4pPr marL="1028630" indent="0">
              <a:buNone/>
              <a:defRPr sz="675"/>
            </a:lvl4pPr>
            <a:lvl5pPr marL="1371508" indent="0">
              <a:buNone/>
              <a:defRPr sz="675"/>
            </a:lvl5pPr>
            <a:lvl6pPr marL="1714386" indent="0">
              <a:buNone/>
              <a:defRPr sz="675"/>
            </a:lvl6pPr>
            <a:lvl7pPr marL="2057260" indent="0">
              <a:buNone/>
              <a:defRPr sz="675"/>
            </a:lvl7pPr>
            <a:lvl8pPr marL="2400138" indent="0">
              <a:buNone/>
              <a:defRPr sz="675"/>
            </a:lvl8pPr>
            <a:lvl9pPr marL="2743016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12" y="3223131"/>
            <a:ext cx="2297629" cy="43219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878" indent="0">
              <a:buNone/>
              <a:defRPr sz="1500" b="1"/>
            </a:lvl2pPr>
            <a:lvl3pPr marL="685752" indent="0">
              <a:buNone/>
              <a:defRPr sz="1349" b="1"/>
            </a:lvl3pPr>
            <a:lvl4pPr marL="1028630" indent="0">
              <a:buNone/>
              <a:defRPr sz="1200" b="1"/>
            </a:lvl4pPr>
            <a:lvl5pPr marL="1371508" indent="0">
              <a:buNone/>
              <a:defRPr sz="1200" b="1"/>
            </a:lvl5pPr>
            <a:lvl6pPr marL="1714386" indent="0">
              <a:buNone/>
              <a:defRPr sz="1200" b="1"/>
            </a:lvl6pPr>
            <a:lvl7pPr marL="2057260" indent="0">
              <a:buNone/>
              <a:defRPr sz="1200" b="1"/>
            </a:lvl7pPr>
            <a:lvl8pPr marL="2400138" indent="0">
              <a:buNone/>
              <a:defRPr sz="1200" b="1"/>
            </a:lvl8pPr>
            <a:lvl9pPr marL="2743016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11" y="1752654"/>
            <a:ext cx="2297629" cy="114300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78" indent="0">
              <a:buNone/>
              <a:defRPr sz="1200"/>
            </a:lvl2pPr>
            <a:lvl3pPr marL="685752" indent="0">
              <a:buNone/>
              <a:defRPr sz="1200"/>
            </a:lvl3pPr>
            <a:lvl4pPr marL="1028630" indent="0">
              <a:buNone/>
              <a:defRPr sz="1200"/>
            </a:lvl4pPr>
            <a:lvl5pPr marL="1371508" indent="0">
              <a:buNone/>
              <a:defRPr sz="1200"/>
            </a:lvl5pPr>
            <a:lvl6pPr marL="1714386" indent="0">
              <a:buNone/>
              <a:defRPr sz="1200"/>
            </a:lvl6pPr>
            <a:lvl7pPr marL="2057260" indent="0">
              <a:buNone/>
              <a:defRPr sz="1200"/>
            </a:lvl7pPr>
            <a:lvl8pPr marL="2400138" indent="0">
              <a:buNone/>
              <a:defRPr sz="1200"/>
            </a:lvl8pPr>
            <a:lvl9pPr marL="2743016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8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342878" indent="0">
              <a:buNone/>
              <a:defRPr sz="900"/>
            </a:lvl2pPr>
            <a:lvl3pPr marL="685752" indent="0">
              <a:buNone/>
              <a:defRPr sz="749"/>
            </a:lvl3pPr>
            <a:lvl4pPr marL="1028630" indent="0">
              <a:buNone/>
              <a:defRPr sz="675"/>
            </a:lvl4pPr>
            <a:lvl5pPr marL="1371508" indent="0">
              <a:buNone/>
              <a:defRPr sz="675"/>
            </a:lvl5pPr>
            <a:lvl6pPr marL="1714386" indent="0">
              <a:buNone/>
              <a:defRPr sz="675"/>
            </a:lvl6pPr>
            <a:lvl7pPr marL="2057260" indent="0">
              <a:buNone/>
              <a:defRPr sz="675"/>
            </a:lvl7pPr>
            <a:lvl8pPr marL="2400138" indent="0">
              <a:buNone/>
              <a:defRPr sz="675"/>
            </a:lvl8pPr>
            <a:lvl9pPr marL="2743016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44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77683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3" y="1478428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2" y="457202"/>
            <a:ext cx="7828359" cy="102615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3" y="457202"/>
            <a:ext cx="1202248" cy="102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06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8"/>
            <a:ext cx="3830241" cy="10261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1" y="4029305"/>
            <a:ext cx="1202248" cy="10261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9"/>
            <a:ext cx="805352" cy="32653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3" y="457199"/>
            <a:ext cx="6652503" cy="39949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3" y="4452141"/>
            <a:ext cx="4595104" cy="273844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4"/>
            <a:ext cx="865613" cy="818093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66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7204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212488-8B92-461D-8715-DED2FF125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553" y="267495"/>
            <a:ext cx="8352244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248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26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5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423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2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84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4161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2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</p:sldLayoutIdLst>
  <p:transition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6" cy="4161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6"/>
            <a:ext cx="7210396" cy="269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3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3" y="564920"/>
            <a:ext cx="865613" cy="8180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45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</p:sldLayoutIdLst>
  <p:transition>
    <p:fade/>
  </p:transition>
  <p:txStyles>
    <p:titleStyle>
      <a:lvl1pPr algn="l" defTabSz="685752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9" indent="-171439" algn="l" defTabSz="685752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5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93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9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45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23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699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577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53" indent="-171439" algn="l" defTabSz="6857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52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0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08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6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0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38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16" algn="l" defTabSz="685752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3.jpg"/><Relationship Id="rId5" Type="http://schemas.openxmlformats.org/officeDocument/2006/relationships/image" Target="../media/image62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483" y="556022"/>
            <a:ext cx="3527528" cy="313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68"/>
            <a:r>
              <a:rPr lang="en-GB" sz="6599" b="1" dirty="0">
                <a:solidFill>
                  <a:srgbClr val="9D360E"/>
                </a:solidFill>
                <a:latin typeface="Calibri" pitchFamily="34" charset="0"/>
              </a:rPr>
              <a:t>Closed</a:t>
            </a:r>
          </a:p>
          <a:p>
            <a:pPr defTabSz="457168"/>
            <a:r>
              <a:rPr lang="en-GB" sz="6599" b="1" dirty="0">
                <a:solidFill>
                  <a:srgbClr val="9D360E"/>
                </a:solidFill>
                <a:latin typeface="Calibri" pitchFamily="34" charset="0"/>
              </a:rPr>
              <a:t>Churches</a:t>
            </a:r>
            <a:br>
              <a:rPr lang="en-GB" sz="6599" b="1" dirty="0">
                <a:solidFill>
                  <a:srgbClr val="9D360E"/>
                </a:solidFill>
                <a:latin typeface="Calibri" pitchFamily="34" charset="0"/>
              </a:rPr>
            </a:br>
            <a:r>
              <a:rPr lang="en-GB" sz="6599" b="1" dirty="0">
                <a:solidFill>
                  <a:srgbClr val="9D360E"/>
                </a:solidFill>
                <a:latin typeface="Calibri" pitchFamily="34" charset="0"/>
              </a:rPr>
              <a:t>2018</a:t>
            </a:r>
            <a:endParaRPr lang="en-GB" sz="5399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4" name="Picture 3" descr="W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962" y="902004"/>
            <a:ext cx="3559884" cy="24752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1" y="-431310"/>
            <a:ext cx="9141761" cy="8638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8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1" y="3795586"/>
            <a:ext cx="9141761" cy="13472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68"/>
            <a:endParaRPr lang="en-GB">
              <a:solidFill>
                <a:prstClr val="white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95401080"/>
      </p:ext>
    </p:extLst>
  </p:cSld>
  <p:clrMapOvr>
    <a:masterClrMapping/>
  </p:clrMapOvr>
  <p:transition spd="med" advTm="4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8" y="627704"/>
            <a:ext cx="7616173" cy="1736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>
                <a:latin typeface="Calibri" pitchFamily="34" charset="0"/>
              </a:rPr>
              <a:t>Synod 6: West Midlands</a:t>
            </a:r>
            <a:br>
              <a:rPr lang="en-GB" sz="3600" dirty="0">
                <a:latin typeface="Calibri" pitchFamily="34" charset="0"/>
              </a:rPr>
            </a:br>
            <a:r>
              <a:rPr lang="en-GB" sz="4801" baseline="30000" dirty="0">
                <a:solidFill>
                  <a:srgbClr val="FFFF00"/>
                </a:solidFill>
                <a:latin typeface="Calibri" pitchFamily="34" charset="0"/>
              </a:rPr>
              <a:t>Newton Road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Birmingham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3600" baseline="30000" dirty="0">
                <a:latin typeface="Calibri" pitchFamily="34" charset="0"/>
              </a:rPr>
              <a:t>31 December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500460-D9E7-46E1-966B-F8CE05D14B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b="27767"/>
          <a:stretch/>
        </p:blipFill>
        <p:spPr>
          <a:xfrm>
            <a:off x="-457623" y="2565975"/>
            <a:ext cx="3797077" cy="2790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1F9FC0-A42B-4028-A714-660926C294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775" r="570" b="-775"/>
          <a:stretch/>
        </p:blipFill>
        <p:spPr>
          <a:xfrm rot="5400000">
            <a:off x="3219501" y="1824102"/>
            <a:ext cx="3209180" cy="2629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244EEE-C615-410F-8397-050D9A0203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23" y="1534455"/>
            <a:ext cx="3209181" cy="320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5069976"/>
      </p:ext>
    </p:extLst>
  </p:cSld>
  <p:clrMapOvr>
    <a:masterClrMapping/>
  </p:clrMapOvr>
  <p:transition advTm="10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ar-YE" sz="4001" baseline="30000" dirty="0">
              <a:latin typeface="Calibri" pitchFamily="34" charset="0"/>
            </a:endParaRPr>
          </a:p>
          <a:p>
            <a:pPr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6: West Midlands</a:t>
            </a:r>
            <a:br>
              <a:rPr lang="en-GB" sz="4001" dirty="0"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Sharpness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Sharpness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4 April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88B35-C505-4E10-AB7A-E26377B97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15" y="1482544"/>
            <a:ext cx="2538385" cy="3744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407F9-26DC-4B6B-A0A0-5C4E986805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76" y="1491894"/>
            <a:ext cx="2493890" cy="374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824944"/>
      </p:ext>
    </p:extLst>
  </p:cSld>
  <p:clrMapOvr>
    <a:masterClrMapping/>
  </p:clrMapOvr>
  <p:transition advTm="1000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6329D-5582-49D5-A27C-80D4319EDB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13" y="2987410"/>
            <a:ext cx="3116518" cy="232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BB779E-2E92-456B-B1DD-1F25B376B7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492" y="2211798"/>
            <a:ext cx="4154944" cy="3103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6B1C3-42C2-4EF5-A57C-E7BD74204D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30" y="122589"/>
            <a:ext cx="4044258" cy="3020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pPr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6: West Midlands</a:t>
            </a:r>
            <a:b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St John’s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Stourbridge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31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67125304"/>
      </p:ext>
    </p:extLst>
  </p:cSld>
  <p:clrMapOvr>
    <a:masterClrMapping/>
  </p:clrMapOvr>
  <p:transition advTm="10000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6: West Midlands</a:t>
            </a:r>
            <a:endParaRPr lang="en-GB" sz="4001" b="1" baseline="30000" dirty="0">
              <a:latin typeface="Calibri" pitchFamily="34" charset="0"/>
            </a:endParaRP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St Michael’s &amp; All Angels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Stourport-on-Severn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31 August 2016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continues as an Anglican Church</a:t>
            </a:r>
          </a:p>
        </p:txBody>
      </p:sp>
    </p:spTree>
    <p:extLst>
      <p:ext uri="{BB962C8B-B14F-4D97-AF65-F5344CB8AC3E}">
        <p14:creationId xmlns:p14="http://schemas.microsoft.com/office/powerpoint/2010/main" val="28698189"/>
      </p:ext>
    </p:extLst>
  </p:cSld>
  <p:clrMapOvr>
    <a:masterClrMapping/>
  </p:clrMapOvr>
  <p:transition advTm="10000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6: West Midlands</a:t>
            </a:r>
            <a:endParaRPr lang="en-GB" sz="4001" b="1" baseline="30000" dirty="0">
              <a:latin typeface="Calibri" pitchFamily="34" charset="0"/>
            </a:endParaRP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Union Free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Wellington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31 March 2018</a:t>
            </a:r>
            <a:br>
              <a:rPr lang="en-GB" sz="4001" baseline="30000" dirty="0">
                <a:latin typeface="Calibri" pitchFamily="34" charset="0"/>
              </a:rPr>
            </a:br>
            <a:endParaRPr lang="en-GB" sz="4001" i="1" baseline="30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6089"/>
      </p:ext>
    </p:extLst>
  </p:cSld>
  <p:clrMapOvr>
    <a:masterClrMapping/>
  </p:clrMapOvr>
  <p:transition advTm="10000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7: Eastern</a:t>
            </a: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Castle </a:t>
            </a: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Hedingham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Castle </a:t>
            </a:r>
            <a:r>
              <a:rPr lang="en-GB" sz="4401" baseline="30000" dirty="0" err="1">
                <a:latin typeface="Calibri" pitchFamily="34" charset="0"/>
              </a:rPr>
              <a:t>Hedingham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4 June 2016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C264BE-C7AA-45EE-9DB2-478ADA6D10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04" y="2457441"/>
            <a:ext cx="3812948" cy="285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74C55-D3C1-4F67-A355-936D62858C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26" y="3147675"/>
            <a:ext cx="3240821" cy="216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76372-4551-4ACF-A639-E5942DC2C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107" y="1412784"/>
            <a:ext cx="3763943" cy="251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557533"/>
      </p:ext>
    </p:extLst>
  </p:cSld>
  <p:clrMapOvr>
    <a:masterClrMapping/>
  </p:clrMapOvr>
  <p:transition advTm="1000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7: Eastern</a:t>
            </a:r>
            <a:br>
              <a:rPr lang="en-GB" sz="3200" dirty="0"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Cavendish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Cavendish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15 October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45763-746E-4BE6-905D-88A61E44F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79" y="1635878"/>
            <a:ext cx="2759478" cy="3679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FF78A0-1306-4B60-9032-EF75BF888C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89" y="2389437"/>
            <a:ext cx="3810640" cy="285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941350"/>
      </p:ext>
    </p:extLst>
  </p:cSld>
  <p:clrMapOvr>
    <a:masterClrMapping/>
  </p:clrMapOvr>
  <p:transition advTm="10000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36969-4913-418C-9C8F-773B91C7C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46" y="171248"/>
            <a:ext cx="3803330" cy="507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="1" baseline="30000" dirty="0">
              <a:latin typeface="Calibri" pitchFamily="34" charset="0"/>
            </a:endParaRPr>
          </a:p>
          <a:p>
            <a:pPr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7: Eastern</a:t>
            </a:r>
            <a:b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Christ Church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Sudbury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7 January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0D5DA-298F-4F88-B24D-4FEA283B2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08" y="2228821"/>
            <a:ext cx="2286192" cy="304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9684358"/>
      </p:ext>
    </p:extLst>
  </p:cSld>
  <p:clrMapOvr>
    <a:masterClrMapping/>
  </p:clrMapOvr>
  <p:transition advTm="10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pPr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7: Eastern</a:t>
            </a:r>
            <a:b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Mattishall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Mattishall 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31 December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F0EC7-19D0-417F-A547-D15BB003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78" y="1509385"/>
            <a:ext cx="5223912" cy="3920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B256F1-39C6-4966-A03A-955D23495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94" y="2343132"/>
            <a:ext cx="4000078" cy="3001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9233556"/>
      </p:ext>
    </p:extLst>
  </p:cSld>
  <p:clrMapOvr>
    <a:masterClrMapping/>
  </p:clrMapOvr>
  <p:transition advTm="10000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F63577-4D5E-4452-9033-427FECB64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45" y="843982"/>
            <a:ext cx="2664698" cy="399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7: Eastern </a:t>
            </a:r>
          </a:p>
          <a:p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Terling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Terling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31 March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C0847-904A-46D2-B780-50770DEF4F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332" y="2283788"/>
            <a:ext cx="4496801" cy="300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100031"/>
      </p:ext>
    </p:extLst>
  </p:cSld>
  <p:clrMapOvr>
    <a:masterClrMapping/>
  </p:clrMapOvr>
  <p:transition advTm="1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56511" y="206955"/>
            <a:ext cx="8386369" cy="4935915"/>
          </a:xfrm>
          <a:prstGeom prst="rect">
            <a:avLst/>
          </a:prstGeom>
        </p:spPr>
        <p:txBody>
          <a:bodyPr>
            <a:normAutofit/>
          </a:bodyPr>
          <a:lstStyle/>
          <a:p>
            <a:br>
              <a:rPr lang="en-GB" b="0" dirty="0">
                <a:latin typeface="Calibri" pitchFamily="34" charset="0"/>
              </a:rPr>
            </a:br>
            <a:r>
              <a:rPr lang="en-GB" b="0" dirty="0">
                <a:latin typeface="Calibri" pitchFamily="34" charset="0"/>
              </a:rPr>
              <a:t>Closed Churches</a:t>
            </a:r>
            <a:br>
              <a:rPr lang="en-GB" b="0" dirty="0">
                <a:latin typeface="Calibri" pitchFamily="34" charset="0"/>
              </a:rPr>
            </a:br>
            <a:br>
              <a:rPr lang="en-GB" b="0" dirty="0">
                <a:latin typeface="Calibri" pitchFamily="34" charset="0"/>
              </a:rPr>
            </a:br>
            <a:r>
              <a:rPr lang="en-GB" sz="4001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Resolution 20</a:t>
            </a:r>
            <a:br>
              <a:rPr lang="en-GB" sz="400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en-GB" sz="4001" dirty="0">
                <a:solidFill>
                  <a:srgbClr val="FFFF00"/>
                </a:solidFill>
                <a:latin typeface="Calibri" pitchFamily="34" charset="0"/>
              </a:rPr>
              <a:t>General Assembly notes the closures listed, with praise to God for the worship and witness offered by these fellowships across the years.</a:t>
            </a:r>
            <a:br>
              <a:rPr lang="en-GB" sz="4801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endParaRPr lang="en-GB" sz="4801" dirty="0">
              <a:solidFill>
                <a:schemeClr val="bg2">
                  <a:lumMod val="40000"/>
                  <a:lumOff val="6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8416E-C6A7-45BF-801C-0B299A67E79E}"/>
              </a:ext>
            </a:extLst>
          </p:cNvPr>
          <p:cNvSpPr txBox="1"/>
          <p:nvPr/>
        </p:nvSpPr>
        <p:spPr>
          <a:xfrm>
            <a:off x="7307634" y="771992"/>
            <a:ext cx="1367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68"/>
            <a:r>
              <a:rPr lang="en-GB" dirty="0">
                <a:solidFill>
                  <a:prstClr val="white"/>
                </a:solidFill>
                <a:latin typeface="Calibri" panose="020F0502020204030204" pitchFamily="34" charset="0"/>
              </a:rPr>
              <a:t>Page 77</a:t>
            </a:r>
          </a:p>
        </p:txBody>
      </p:sp>
    </p:spTree>
    <p:extLst>
      <p:ext uri="{BB962C8B-B14F-4D97-AF65-F5344CB8AC3E}">
        <p14:creationId xmlns:p14="http://schemas.microsoft.com/office/powerpoint/2010/main" val="2916256415"/>
      </p:ext>
    </p:extLst>
  </p:cSld>
  <p:clrMapOvr>
    <a:masterClrMapping/>
  </p:clrMapOvr>
  <p:transition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8: South Western</a:t>
            </a:r>
            <a:br>
              <a:rPr lang="en-GB" sz="4001" b="1" baseline="30000" dirty="0">
                <a:latin typeface="Calibri" pitchFamily="34" charset="0"/>
              </a:rPr>
            </a:b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Bickington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Reformed Church</a:t>
            </a:r>
            <a:br>
              <a:rPr lang="en-GB" sz="4801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Bickington</a:t>
            </a:r>
            <a:br>
              <a:rPr lang="en-GB" sz="48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28 January 2018 </a:t>
            </a:r>
            <a:endParaRPr lang="en-GB" sz="4801" b="1" baseline="300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C8F37-9223-4BDD-8209-16589845A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92" y="1491896"/>
            <a:ext cx="5136173" cy="2995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59413-4C52-46E3-883D-E72AD1589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94" y="2457440"/>
            <a:ext cx="3879977" cy="2748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1954310"/>
      </p:ext>
    </p:extLst>
  </p:cSld>
  <p:clrMapOvr>
    <a:masterClrMapping/>
  </p:clrMapOvr>
  <p:transition advTm="10000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8: South Western </a:t>
            </a: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Bradley Stoke, Holy Trinity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Bristol 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10 September 2017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continues with Methodist </a:t>
            </a:r>
            <a:br>
              <a:rPr lang="en-GB" sz="4001" i="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and Anglican involvement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E08F6-465E-41DD-9765-9597556E18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/>
          <a:stretch/>
        </p:blipFill>
        <p:spPr>
          <a:xfrm>
            <a:off x="4229072" y="1760322"/>
            <a:ext cx="5112544" cy="3576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1974500"/>
      </p:ext>
    </p:extLst>
  </p:cSld>
  <p:clrMapOvr>
    <a:masterClrMapping/>
  </p:clrMapOvr>
  <p:transition advTm="10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8: South Western 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Christchurch United Reformed Church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Charmouth</a:t>
            </a:r>
            <a:r>
              <a:rPr lang="en-GB" sz="4401" baseline="30000" dirty="0">
                <a:latin typeface="Calibri" pitchFamily="34" charset="0"/>
              </a:rPr>
              <a:t> 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27 November 2016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ABF045-E9D3-4CDA-BDB0-945623042A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73" y="2139809"/>
            <a:ext cx="4264489" cy="319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1CC6C4-DD96-49B7-9ECC-CB4C2D978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9130" y="1958652"/>
            <a:ext cx="4256762" cy="317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3934829"/>
      </p:ext>
    </p:extLst>
  </p:cSld>
  <p:clrMapOvr>
    <a:masterClrMapping/>
  </p:clrMapOvr>
  <p:transition advTm="10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65D942-38B7-48F0-8827-84849ABA2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7" y="1826051"/>
            <a:ext cx="4619078" cy="346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A29DC-39D5-4A67-BE51-CEB926DFE8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r="9871"/>
          <a:stretch/>
        </p:blipFill>
        <p:spPr>
          <a:xfrm>
            <a:off x="6858193" y="223267"/>
            <a:ext cx="2063483" cy="168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pPr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8: South Western 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Sidmouth United Reformed Church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Sidmouth 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 January 2017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7ECFEA-E4C8-46F1-AFBB-846F7C229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693" y="2800369"/>
            <a:ext cx="4239715" cy="2489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838947"/>
      </p:ext>
    </p:extLst>
  </p:cSld>
  <p:clrMapOvr>
    <a:masterClrMapping/>
  </p:clrMapOvr>
  <p:transition advTm="10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8: South Western 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Stoke sub </a:t>
            </a: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Hamdon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</a:t>
            </a:r>
            <a:b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United Reformed Church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Stoke sub </a:t>
            </a:r>
            <a:r>
              <a:rPr lang="en-GB" sz="4401" baseline="30000" dirty="0" err="1">
                <a:latin typeface="Calibri" pitchFamily="34" charset="0"/>
              </a:rPr>
              <a:t>Hamdon</a:t>
            </a:r>
            <a:r>
              <a:rPr lang="en-GB" sz="4401" baseline="30000" dirty="0">
                <a:latin typeface="Calibri" pitchFamily="34" charset="0"/>
              </a:rPr>
              <a:t> 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31 December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70A483-BDDB-4B34-A2BF-44C811CF5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15603" r="16001" b="10638"/>
          <a:stretch/>
        </p:blipFill>
        <p:spPr>
          <a:xfrm>
            <a:off x="5715096" y="171205"/>
            <a:ext cx="3263910" cy="499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F3B480-B00F-4EAC-9093-1A697EB5A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4" y="2531478"/>
            <a:ext cx="3984765" cy="265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9687276"/>
      </p:ext>
    </p:extLst>
  </p:cSld>
  <p:clrMapOvr>
    <a:masterClrMapping/>
  </p:clrMapOvr>
  <p:transition advTm="10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7881A6-172D-4F8B-96EA-0CCCBA68D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/>
          <a:stretch/>
        </p:blipFill>
        <p:spPr>
          <a:xfrm>
            <a:off x="5486479" y="1321471"/>
            <a:ext cx="3429288" cy="402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8: South Western </a:t>
            </a: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Yeovil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Yeovil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10 June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7F172-F923-4831-8274-4EC5B62867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461" r="2935" b="15541"/>
          <a:stretch/>
        </p:blipFill>
        <p:spPr>
          <a:xfrm>
            <a:off x="996019" y="2228821"/>
            <a:ext cx="4490459" cy="306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8429936"/>
      </p:ext>
    </p:extLst>
  </p:cSld>
  <p:clrMapOvr>
    <a:masterClrMapping/>
  </p:clrMapOvr>
  <p:transition advTm="10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9: Wessex </a:t>
            </a: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Christ Church</a:t>
            </a:r>
            <a:b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Creekmoor</a:t>
            </a:r>
            <a:br>
              <a:rPr lang="en-GB" baseline="30000" dirty="0"/>
            </a:br>
            <a:r>
              <a:rPr lang="en-GB" sz="4001" baseline="30000" dirty="0">
                <a:latin typeface="Calibri" pitchFamily="34" charset="0"/>
              </a:rPr>
              <a:t>2 October 2016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continues as an </a:t>
            </a:r>
            <a:br>
              <a:rPr lang="en-GB" sz="4001" i="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Anglican church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7A61D4-0196-45E5-B95C-D9CE18C6A2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4121" r="13195" b="57140"/>
          <a:stretch/>
        </p:blipFill>
        <p:spPr>
          <a:xfrm>
            <a:off x="3314594" y="742796"/>
            <a:ext cx="5609816" cy="3766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044352"/>
      </p:ext>
    </p:extLst>
  </p:cSld>
  <p:clrMapOvr>
    <a:masterClrMapping/>
  </p:clrMapOvr>
  <p:transition advTm="10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3100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9: Wessex </a:t>
            </a:r>
          </a:p>
          <a:p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Lordshill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Ecumenical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Southampton 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16 July 2016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continues as an </a:t>
            </a:r>
            <a:br>
              <a:rPr lang="en-GB" sz="4001" i="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ecumenical Church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47F9D8-6371-4FC5-B834-6864B273D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"/>
          <a:stretch/>
        </p:blipFill>
        <p:spPr>
          <a:xfrm>
            <a:off x="3428904" y="1461690"/>
            <a:ext cx="5516109" cy="3624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747180"/>
      </p:ext>
    </p:extLst>
  </p:cSld>
  <p:clrMapOvr>
    <a:masterClrMapping/>
  </p:clrMapOvr>
  <p:transition advTm="10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9: Wessex</a:t>
            </a:r>
          </a:p>
          <a:p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Lovedean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Reformed Church 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Lovedean</a:t>
            </a:r>
            <a:r>
              <a:rPr lang="en-GB" sz="4401" baseline="30000" dirty="0">
                <a:latin typeface="Calibri" pitchFamily="34" charset="0"/>
              </a:rPr>
              <a:t> 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16 October 2016</a:t>
            </a:r>
            <a:endParaRPr lang="en-GB" sz="3600" baseline="300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F87DF-CC80-4E92-89A8-444A4AB40A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7258" r="1410"/>
          <a:stretch/>
        </p:blipFill>
        <p:spPr>
          <a:xfrm>
            <a:off x="-99693" y="3028989"/>
            <a:ext cx="4100146" cy="232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71BDE-D7B0-42B0-970F-8FF3E77293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62" y="1534244"/>
            <a:ext cx="4741727" cy="355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3911023"/>
      </p:ext>
    </p:extLst>
  </p:cSld>
  <p:clrMapOvr>
    <a:masterClrMapping/>
  </p:clrMapOvr>
  <p:transition advTm="100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en-GB" sz="4001" b="1" baseline="30000" dirty="0">
              <a:latin typeface="Calibri" pitchFamily="34" charset="0"/>
            </a:endParaRPr>
          </a:p>
          <a:p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9: Wessex </a:t>
            </a:r>
          </a:p>
          <a:p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Lytchett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Minster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Lytchett</a:t>
            </a:r>
            <a:r>
              <a:rPr lang="en-GB" sz="4401" baseline="30000" dirty="0">
                <a:latin typeface="Calibri" pitchFamily="34" charset="0"/>
              </a:rPr>
              <a:t> Minster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30 June 2016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A5A39C-FB36-4D0C-9B94-1D1E5E558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1"/>
          <a:stretch/>
        </p:blipFill>
        <p:spPr>
          <a:xfrm>
            <a:off x="3394861" y="1563884"/>
            <a:ext cx="5520906" cy="332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ABD49B-E4D2-4740-ACF7-A058B55F7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45" y="2914679"/>
            <a:ext cx="3550549" cy="2430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783096"/>
      </p:ext>
    </p:extLst>
  </p:cSld>
  <p:clrMapOvr>
    <a:masterClrMapping/>
  </p:clrMapOvr>
  <p:transition advTm="10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542" y="412040"/>
            <a:ext cx="8350883" cy="4801186"/>
          </a:xfrm>
          <a:prstGeom prst="rect">
            <a:avLst/>
          </a:prstGeom>
          <a:solidFill>
            <a:srgbClr val="00206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marL="457168" lvl="1" defTabSz="457168"/>
            <a:endParaRPr lang="en-GB" sz="3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168"/>
            <a:endParaRPr lang="en-GB" sz="3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168"/>
            <a:endParaRPr lang="en-GB" sz="3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168"/>
            <a:endParaRPr lang="en-GB" sz="3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168"/>
            <a:endParaRPr lang="en-GB" sz="3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168"/>
            <a:endParaRPr lang="en-GB" sz="3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168"/>
            <a:endParaRPr lang="en-GB" sz="3600" dirty="0">
              <a:solidFill>
                <a:prstClr val="black"/>
              </a:solidFill>
              <a:latin typeface="Calibri" pitchFamily="34" charset="0"/>
            </a:endParaRPr>
          </a:p>
          <a:p>
            <a:pPr defTabSz="457168"/>
            <a:endParaRPr lang="en-GB" sz="5399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915297" y="206955"/>
            <a:ext cx="8227584" cy="2263781"/>
          </a:xfrm>
          <a:prstGeom prst="rect">
            <a:avLst/>
          </a:prstGeom>
        </p:spPr>
        <p:txBody>
          <a:bodyPr>
            <a:normAutofit/>
          </a:bodyPr>
          <a:lstStyle/>
          <a:p>
            <a:pPr rtl="0"/>
            <a:br>
              <a:rPr lang="en-US" sz="3600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r>
              <a:rPr lang="en-US" sz="3600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Synod 1: Northern</a:t>
            </a:r>
            <a:r>
              <a:rPr lang="en-GB" sz="3600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 </a:t>
            </a:r>
          </a:p>
          <a:p>
            <a:r>
              <a:rPr lang="en-GB" sz="4801" baseline="30000" dirty="0">
                <a:solidFill>
                  <a:srgbClr val="FFFF00"/>
                </a:solidFill>
                <a:latin typeface="Calibri" pitchFamily="34" charset="0"/>
              </a:rPr>
              <a:t>Barnard Castle United Reformed Church</a:t>
            </a:r>
            <a:br>
              <a:rPr lang="en-GB" sz="4801" baseline="30000" dirty="0">
                <a:solidFill>
                  <a:schemeClr val="bg2">
                    <a:lumMod val="40000"/>
                    <a:lumOff val="60000"/>
                  </a:schemeClr>
                </a:solidFill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Barnard Castle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3600" baseline="30000" dirty="0">
                <a:latin typeface="Calibri" pitchFamily="34" charset="0"/>
              </a:rPr>
              <a:t>2 October 2016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D903F-7891-4040-9175-93E30DB27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" y="2420291"/>
            <a:ext cx="3625590" cy="255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468AB-3B02-4B6C-AA33-6529DFC2A4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218" y="1428654"/>
            <a:ext cx="5530664" cy="310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5133629"/>
      </p:ext>
    </p:extLst>
  </p:cSld>
  <p:clrMapOvr>
    <a:masterClrMapping/>
  </p:clrMapOvr>
  <p:transition advTm="10000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524376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9: Wessex </a:t>
            </a: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Temple </a:t>
            </a: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Cowley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Oxford 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5 November 2017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F3D14-6F58-442B-8E2E-A4706A5AA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" y="1985517"/>
            <a:ext cx="2384432" cy="332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2A9C5A-4A4B-46E6-BEB5-B13C71438D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060" r="3335" b="5051"/>
          <a:stretch/>
        </p:blipFill>
        <p:spPr>
          <a:xfrm>
            <a:off x="4000453" y="1390786"/>
            <a:ext cx="4703716" cy="369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0361377"/>
      </p:ext>
    </p:extLst>
  </p:cSld>
  <p:clrMapOvr>
    <a:masterClrMapping/>
  </p:clrMapOvr>
  <p:transition advTm="10000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411693"/>
            <a:ext cx="8227584" cy="652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US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10: Thames North  </a:t>
            </a: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Chigwell Row United Reformed Church</a:t>
            </a:r>
            <a:br>
              <a:rPr lang="en-US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Chigwell</a:t>
            </a:r>
            <a:br>
              <a:rPr lang="en-GB" baseline="30000" dirty="0"/>
            </a:br>
            <a:r>
              <a:rPr lang="en-GB" sz="4001" baseline="30000" dirty="0">
                <a:latin typeface="Calibri" pitchFamily="34" charset="0"/>
              </a:rPr>
              <a:t>30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2159768059"/>
      </p:ext>
    </p:extLst>
  </p:cSld>
  <p:clrMapOvr>
    <a:masterClrMapping/>
  </p:clrMapOvr>
  <p:transition advTm="10000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US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10: Thames North </a:t>
            </a:r>
            <a:endParaRPr lang="en-GB" sz="4001" b="1" baseline="30000" dirty="0">
              <a:latin typeface="Calibri" pitchFamily="34" charset="0"/>
            </a:endParaRPr>
          </a:p>
          <a:p>
            <a:pPr lvl="0">
              <a:defRPr/>
            </a:pP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Feltham United Free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Feltham</a:t>
            </a:r>
            <a:br>
              <a:rPr lang="en-GB" baseline="30000" dirty="0"/>
            </a:br>
            <a:r>
              <a:rPr lang="en-GB" sz="4001" baseline="30000" dirty="0">
                <a:latin typeface="Calibri" pitchFamily="34" charset="0"/>
              </a:rPr>
              <a:t>28 January 2018</a:t>
            </a:r>
          </a:p>
        </p:txBody>
      </p:sp>
    </p:spTree>
    <p:extLst>
      <p:ext uri="{BB962C8B-B14F-4D97-AF65-F5344CB8AC3E}">
        <p14:creationId xmlns:p14="http://schemas.microsoft.com/office/powerpoint/2010/main" val="800611725"/>
      </p:ext>
    </p:extLst>
  </p:cSld>
  <p:clrMapOvr>
    <a:masterClrMapping/>
  </p:clrMapOvr>
  <p:transition advTm="10000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4001" b="1" baseline="30000" dirty="0">
                <a:latin typeface="Calibri" pitchFamily="34" charset="0"/>
              </a:rPr>
              <a:t>Synod 10: Thames North </a:t>
            </a:r>
            <a:endParaRPr lang="en-GB" sz="4001" b="1" baseline="30000" dirty="0">
              <a:latin typeface="Calibri" pitchFamily="34" charset="0"/>
            </a:endParaRPr>
          </a:p>
          <a:p>
            <a:pPr lvl="0">
              <a:defRPr/>
            </a:pP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Queens Park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London</a:t>
            </a:r>
            <a:br>
              <a:rPr lang="en-GB" baseline="30000" dirty="0"/>
            </a:br>
            <a:r>
              <a:rPr lang="en-GB" sz="4001" baseline="30000" dirty="0">
                <a:latin typeface="Calibri" pitchFamily="34" charset="0"/>
              </a:rPr>
              <a:t>20 March 2016</a:t>
            </a:r>
          </a:p>
        </p:txBody>
      </p:sp>
    </p:spTree>
    <p:extLst>
      <p:ext uri="{BB962C8B-B14F-4D97-AF65-F5344CB8AC3E}">
        <p14:creationId xmlns:p14="http://schemas.microsoft.com/office/powerpoint/2010/main" val="2425543885"/>
      </p:ext>
    </p:extLst>
  </p:cSld>
  <p:clrMapOvr>
    <a:masterClrMapping/>
  </p:clrMapOvr>
  <p:transition advTm="10000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US" sz="4001" b="1" baseline="30000" dirty="0">
                <a:latin typeface="Calibri" pitchFamily="34" charset="0"/>
              </a:rPr>
              <a:t>Synod: 11 Southern </a:t>
            </a:r>
            <a:endParaRPr lang="en-GB" sz="4001" b="1" baseline="30000" dirty="0">
              <a:latin typeface="Calibri" pitchFamily="34" charset="0"/>
            </a:endParaRP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Folkestone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Folkstone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10 December 2016 </a:t>
            </a:r>
          </a:p>
        </p:txBody>
      </p:sp>
    </p:spTree>
    <p:extLst>
      <p:ext uri="{BB962C8B-B14F-4D97-AF65-F5344CB8AC3E}">
        <p14:creationId xmlns:p14="http://schemas.microsoft.com/office/powerpoint/2010/main" val="347504731"/>
      </p:ext>
    </p:extLst>
  </p:cSld>
  <p:clrMapOvr>
    <a:masterClrMapping/>
  </p:clrMapOvr>
  <p:transition advTm="10000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11 Southern </a:t>
            </a:r>
            <a:endParaRPr lang="en-GB" sz="4001" b="1" baseline="30000" dirty="0">
              <a:latin typeface="Calibri" pitchFamily="34" charset="0"/>
            </a:endParaRPr>
          </a:p>
          <a:p>
            <a:r>
              <a:rPr lang="en-US" sz="5299" baseline="30000" dirty="0">
                <a:solidFill>
                  <a:srgbClr val="FFFF00"/>
                </a:solidFill>
                <a:latin typeface="Calibri" pitchFamily="34" charset="0"/>
              </a:rPr>
              <a:t>Hartley United Reformed Church</a:t>
            </a:r>
            <a:br>
              <a:rPr lang="en-US" sz="3600" baseline="30000" dirty="0">
                <a:latin typeface="Calibri" pitchFamily="34" charset="0"/>
              </a:rPr>
            </a:br>
            <a:r>
              <a:rPr lang="en-US" sz="4401" baseline="30000" dirty="0">
                <a:latin typeface="Calibri" pitchFamily="34" charset="0"/>
              </a:rPr>
              <a:t>Hartley</a:t>
            </a:r>
            <a:br>
              <a:rPr lang="en-US" sz="4401" baseline="30000" dirty="0">
                <a:latin typeface="Calibri" pitchFamily="34" charset="0"/>
              </a:rPr>
            </a:br>
            <a:r>
              <a:rPr lang="en-US" sz="4001" baseline="30000" dirty="0">
                <a:latin typeface="Calibri" pitchFamily="34" charset="0"/>
              </a:rPr>
              <a:t>25 September 2016</a:t>
            </a:r>
            <a:endParaRPr lang="en-GB" sz="4001" baseline="30000" dirty="0">
              <a:latin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214FC-0DE5-4C93-BBC0-DD78021248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2830" b="20924"/>
          <a:stretch/>
        </p:blipFill>
        <p:spPr>
          <a:xfrm>
            <a:off x="6172335" y="1303798"/>
            <a:ext cx="3200669" cy="207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C5E62-7D54-4740-A210-6CD2B3E47F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03" y="2343131"/>
            <a:ext cx="4456511" cy="295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390CD-5576-48D7-89D8-5E24BFA684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4227507" y="3094921"/>
            <a:ext cx="3184093" cy="202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555648"/>
      </p:ext>
    </p:extLst>
  </p:cSld>
  <p:clrMapOvr>
    <a:masterClrMapping/>
  </p:clrMapOvr>
  <p:transition advTm="1000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US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11 Southern </a:t>
            </a:r>
            <a:endParaRPr lang="en-GB" sz="4001" b="1" baseline="30000" dirty="0">
              <a:latin typeface="Calibri" pitchFamily="34" charset="0"/>
            </a:endParaRP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Northfleet United Reformed Church 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Northfleet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2nd April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F8198-B2DC-41D0-8E3A-E363B4B9C1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1166" y="1767271"/>
            <a:ext cx="2857740" cy="423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7DC5A-DBF6-418E-89FE-00E50299BB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69"/>
          <a:stretch/>
        </p:blipFill>
        <p:spPr>
          <a:xfrm rot="16200000">
            <a:off x="4888329" y="663711"/>
            <a:ext cx="3200669" cy="495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0095542"/>
      </p:ext>
    </p:extLst>
  </p:cSld>
  <p:clrMapOvr>
    <a:masterClrMapping/>
  </p:clrMapOvr>
  <p:transition advTm="10000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6416" y="483518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12: Wales </a:t>
            </a: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Caersalem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Ebbw Vale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0" baseline="30000" dirty="0">
                <a:latin typeface="Calibri" pitchFamily="34" charset="0"/>
              </a:rPr>
              <a:t>18 April 2017</a:t>
            </a:r>
            <a:br>
              <a:rPr lang="en-GB" sz="4000" i="1" baseline="30000" dirty="0">
                <a:latin typeface="Calibri" pitchFamily="34" charset="0"/>
              </a:rPr>
            </a:br>
            <a:r>
              <a:rPr lang="en-GB" sz="4000" i="1" baseline="30000" dirty="0">
                <a:latin typeface="Calibri" pitchFamily="34" charset="0"/>
              </a:rPr>
              <a:t>Noting that the URC withdrew from the local ecumenical partnership on 18 April 2017 but that it </a:t>
            </a:r>
            <a:r>
              <a:rPr lang="en-GB" sz="4001" i="1" baseline="30000" dirty="0">
                <a:latin typeface="Calibri" pitchFamily="34" charset="0"/>
              </a:rPr>
              <a:t>continues as a </a:t>
            </a:r>
            <a:br>
              <a:rPr lang="en-GB" sz="4001" i="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Baptist church </a:t>
            </a:r>
          </a:p>
        </p:txBody>
      </p:sp>
    </p:spTree>
    <p:extLst>
      <p:ext uri="{BB962C8B-B14F-4D97-AF65-F5344CB8AC3E}">
        <p14:creationId xmlns:p14="http://schemas.microsoft.com/office/powerpoint/2010/main" val="2582844865"/>
      </p:ext>
    </p:extLst>
  </p:cSld>
  <p:clrMapOvr>
    <a:masterClrMapping/>
  </p:clrMapOvr>
  <p:transition advTm="10000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12: Wales </a:t>
            </a: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Newtown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Newtown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24 July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65287-A69D-491B-9BD5-ACEEA615A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04" y="2228824"/>
            <a:ext cx="4115146" cy="3086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47D5B1-75B5-40E6-B7CB-42F6BA89A4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52" y="1657274"/>
            <a:ext cx="5087168" cy="372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474591"/>
      </p:ext>
    </p:extLst>
  </p:cSld>
  <p:clrMapOvr>
    <a:masterClrMapping/>
  </p:clrMapOvr>
  <p:transition advTm="10000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fontAlgn="base">
              <a:spcAft>
                <a:spcPct val="0"/>
              </a:spcAft>
              <a:defRPr/>
            </a:pPr>
            <a:endParaRPr lang="en-GB" sz="4001" b="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12: Wales</a:t>
            </a:r>
            <a:br>
              <a:rPr lang="en-US" sz="41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</a:b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Northop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Northop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5 November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69B67-A762-4B2A-97E6-954B1D867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361" y="1314344"/>
            <a:ext cx="5105542" cy="38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463002"/>
      </p:ext>
    </p:extLst>
  </p:cSld>
  <p:clrMapOvr>
    <a:masterClrMapping/>
  </p:clrMapOvr>
  <p:transition advTm="10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pPr defTabSz="91434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Synod 1: Northern</a:t>
            </a:r>
            <a:r>
              <a:rPr lang="en-GB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 </a:t>
            </a:r>
            <a:endParaRPr lang="en-GB" sz="4001" b="1" dirty="0">
              <a:latin typeface="Calibri" pitchFamily="34" charset="0"/>
            </a:endParaRPr>
          </a:p>
          <a:p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Oxclose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LEP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Washington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 September 2017 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continues as an Anglican Church</a:t>
            </a:r>
          </a:p>
        </p:txBody>
      </p:sp>
    </p:spTree>
    <p:extLst>
      <p:ext uri="{BB962C8B-B14F-4D97-AF65-F5344CB8AC3E}">
        <p14:creationId xmlns:p14="http://schemas.microsoft.com/office/powerpoint/2010/main" val="182077753"/>
      </p:ext>
    </p:extLst>
  </p:cSld>
  <p:clrMapOvr>
    <a:masterClrMapping/>
  </p:clrMapOvr>
  <p:transition advTm="10000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6D3CB6-F0B2-4A25-AF12-3DD8E366E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10" y="514178"/>
            <a:ext cx="4050808" cy="472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US" sz="3600" b="1" baseline="30000" dirty="0">
              <a:latin typeface="Calibri" pitchFamily="34" charset="0"/>
            </a:endParaRPr>
          </a:p>
          <a:p>
            <a:pPr rtl="0"/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br>
              <a:rPr lang="en-GB" sz="4001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12: Wales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Porth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Porth</a:t>
            </a:r>
            <a:r>
              <a:rPr lang="en-GB" sz="4401" baseline="30000" dirty="0">
                <a:latin typeface="Calibri" pitchFamily="34" charset="0"/>
              </a:rPr>
              <a:t> 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15 May 2016</a:t>
            </a:r>
          </a:p>
        </p:txBody>
      </p:sp>
    </p:spTree>
    <p:extLst>
      <p:ext uri="{BB962C8B-B14F-4D97-AF65-F5344CB8AC3E}">
        <p14:creationId xmlns:p14="http://schemas.microsoft.com/office/powerpoint/2010/main" val="1575623963"/>
      </p:ext>
    </p:extLst>
  </p:cSld>
  <p:clrMapOvr>
    <a:masterClrMapping/>
  </p:clrMapOvr>
  <p:transition advTm="10000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br>
              <a:rPr lang="en-GB" sz="3600" baseline="30000" dirty="0">
                <a:latin typeface="Calibri" pitchFamily="34" charset="0"/>
              </a:rPr>
            </a:br>
            <a:br>
              <a:rPr lang="en-GB" sz="3600" baseline="30000" dirty="0">
                <a:latin typeface="Calibri" pitchFamily="34" charset="0"/>
              </a:rPr>
            </a:br>
            <a:br>
              <a:rPr lang="en-GB" sz="3600" baseline="30000" dirty="0">
                <a:latin typeface="Calibri" pitchFamily="34" charset="0"/>
              </a:rPr>
            </a:br>
            <a:br>
              <a:rPr lang="en-GB" sz="3600" baseline="30000" dirty="0">
                <a:latin typeface="Calibri" pitchFamily="34" charset="0"/>
              </a:rPr>
            </a:br>
            <a:br>
              <a:rPr lang="en-GB" sz="3600" baseline="30000" dirty="0">
                <a:latin typeface="Calibri" pitchFamily="34" charset="0"/>
              </a:rPr>
            </a:br>
            <a:br>
              <a:rPr lang="en-GB" sz="3600" baseline="30000" dirty="0">
                <a:latin typeface="Calibri" pitchFamily="34" charset="0"/>
              </a:rPr>
            </a:br>
            <a:r>
              <a:rPr lang="en-GB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Synod 12: Wales</a:t>
            </a:r>
            <a:endParaRPr lang="en-GB" sz="4001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Wesley United Reformed Church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Abercynon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14 January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1B466-699B-4CF4-B202-D48864852D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5"/>
          <a:stretch/>
        </p:blipFill>
        <p:spPr>
          <a:xfrm>
            <a:off x="3428904" y="1361066"/>
            <a:ext cx="5400802" cy="378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2285666"/>
      </p:ext>
    </p:extLst>
  </p:cSld>
  <p:clrMapOvr>
    <a:masterClrMapping/>
  </p:clrMapOvr>
  <p:transition advTm="10000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52087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13: Synod of Scotland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Portobello United Reformed Church</a:t>
            </a:r>
            <a:br>
              <a:rPr lang="en-GB" sz="48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Edinburgh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30 April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57CBB-7CFB-4ADB-8EC5-4045EF6B49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004" y="2228822"/>
            <a:ext cx="4000836" cy="300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5A852F-6A74-4DA8-B6F1-16A101102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6250"/>
          <a:stretch/>
        </p:blipFill>
        <p:spPr>
          <a:xfrm>
            <a:off x="3886142" y="1794207"/>
            <a:ext cx="4797499" cy="352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374EB7-3901-4050-B872-ADD3EEB2118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" t="-2877" r="15885" b="4975"/>
          <a:stretch/>
        </p:blipFill>
        <p:spPr>
          <a:xfrm>
            <a:off x="7435011" y="-171681"/>
            <a:ext cx="2280922" cy="2426562"/>
          </a:xfrm>
          <a:prstGeom prst="rect">
            <a:avLst/>
          </a:prstGeom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508269"/>
      </p:ext>
    </p:extLst>
  </p:cSld>
  <p:clrMapOvr>
    <a:masterClrMapping/>
  </p:clrMapOvr>
  <p:transition advTm="10000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52087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br>
              <a:rPr lang="en-GB" sz="5399" b="1" baseline="30000" dirty="0">
                <a:latin typeface="Calibri" pitchFamily="34" charset="0"/>
              </a:rPr>
            </a:br>
            <a:r>
              <a:rPr lang="en-GB" sz="4001" b="1" baseline="30000" dirty="0">
                <a:latin typeface="Calibri" pitchFamily="34" charset="0"/>
              </a:rPr>
              <a:t>Synod 13: Synod of Scotland</a:t>
            </a:r>
          </a:p>
          <a:p>
            <a:pPr fontAlgn="base">
              <a:spcAft>
                <a:spcPct val="0"/>
              </a:spcAft>
              <a:defRPr/>
            </a:pP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Selkirk United Reformed Church</a:t>
            </a:r>
            <a:br>
              <a:rPr lang="en-GB" sz="48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Selkirk</a:t>
            </a:r>
            <a:br>
              <a:rPr lang="en-GB" sz="44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17 December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ED516-B703-46F7-98D8-1C4C3C05A3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" r="6536" b="1616"/>
          <a:stretch/>
        </p:blipFill>
        <p:spPr>
          <a:xfrm>
            <a:off x="-183766" y="2228822"/>
            <a:ext cx="2807624" cy="233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A295DC-9C3B-4498-BF8B-E02092FAE0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89" y="-595826"/>
            <a:ext cx="2572787" cy="4580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2409E-C84F-4DF5-8AB0-57992D1A68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8"/>
          <a:stretch/>
        </p:blipFill>
        <p:spPr>
          <a:xfrm>
            <a:off x="2578621" y="2228821"/>
            <a:ext cx="4618284" cy="3213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8637675"/>
      </p:ext>
    </p:extLst>
  </p:cSld>
  <p:clrMapOvr>
    <a:masterClrMapping/>
  </p:clrMapOvr>
  <p:transition advTm="10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pPr defTabSz="91434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Synod 2: North Western</a:t>
            </a:r>
            <a:endParaRPr lang="en-GB" sz="4001" dirty="0">
              <a:latin typeface="Calibri" pitchFamily="34" charset="0"/>
            </a:endParaRP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Mossley Abney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Aston-under-Lyne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23 April 2017</a:t>
            </a:r>
          </a:p>
        </p:txBody>
      </p:sp>
    </p:spTree>
    <p:extLst>
      <p:ext uri="{BB962C8B-B14F-4D97-AF65-F5344CB8AC3E}">
        <p14:creationId xmlns:p14="http://schemas.microsoft.com/office/powerpoint/2010/main" val="1700254679"/>
      </p:ext>
    </p:extLst>
  </p:cSld>
  <p:clrMapOvr>
    <a:masterClrMapping/>
  </p:clrMapOvr>
  <p:transition advTm="1000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pPr defTabSz="91434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b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</a:br>
            <a:r>
              <a:rPr lang="en-US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Synod 3: Mersey</a:t>
            </a:r>
            <a:r>
              <a:rPr lang="en-GB" sz="4001" b="1" baseline="30000" dirty="0">
                <a:ln w="6350">
                  <a:noFill/>
                </a:ln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Kozuka Gothic Pro H" pitchFamily="34" charset="-128"/>
              </a:rPr>
              <a:t> </a:t>
            </a:r>
            <a:endParaRPr lang="en-GB" sz="4001" dirty="0">
              <a:latin typeface="Calibri" pitchFamily="34" charset="0"/>
            </a:endParaRPr>
          </a:p>
          <a:p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Salem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 err="1">
                <a:latin typeface="Calibri" pitchFamily="34" charset="0"/>
              </a:rPr>
              <a:t>Orrell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24 September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DC3873-BF9D-40ED-8718-4B338889D1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24" y="1428655"/>
            <a:ext cx="5370950" cy="357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3103688"/>
      </p:ext>
    </p:extLst>
  </p:cSld>
  <p:clrMapOvr>
    <a:masterClrMapping/>
  </p:clrMapOvr>
  <p:transition advTm="1000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US" sz="4001" baseline="30000" dirty="0">
              <a:latin typeface="Calibri" pitchFamily="34" charset="0"/>
            </a:endParaRPr>
          </a:p>
          <a:p>
            <a:pPr rtl="0"/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5: East Midlands</a:t>
            </a:r>
          </a:p>
          <a:p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Danesholme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Community Church</a:t>
            </a:r>
            <a:br>
              <a:rPr lang="en-GB" sz="48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Corby</a:t>
            </a:r>
            <a:br>
              <a:rPr lang="en-GB" sz="48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15 January 2017</a:t>
            </a:r>
          </a:p>
        </p:txBody>
      </p:sp>
    </p:spTree>
    <p:extLst>
      <p:ext uri="{BB962C8B-B14F-4D97-AF65-F5344CB8AC3E}">
        <p14:creationId xmlns:p14="http://schemas.microsoft.com/office/powerpoint/2010/main" val="2945418159"/>
      </p:ext>
    </p:extLst>
  </p:cSld>
  <p:clrMapOvr>
    <a:masterClrMapping/>
  </p:clrMapOvr>
  <p:transition advTm="10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pPr fontAlgn="base">
              <a:spcAft>
                <a:spcPct val="0"/>
              </a:spcAft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6: West Midlands</a:t>
            </a:r>
            <a:endParaRPr lang="en-GB" sz="4001" b="1" baseline="30000" dirty="0">
              <a:latin typeface="Calibri" pitchFamily="34" charset="0"/>
            </a:endParaRPr>
          </a:p>
          <a:p>
            <a:pPr>
              <a:defRPr/>
            </a:pP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Brierley United Reformed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Brierley</a:t>
            </a:r>
            <a:br>
              <a:rPr lang="en-GB" sz="3600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6 August 2017</a:t>
            </a:r>
          </a:p>
        </p:txBody>
      </p:sp>
    </p:spTree>
    <p:extLst>
      <p:ext uri="{BB962C8B-B14F-4D97-AF65-F5344CB8AC3E}">
        <p14:creationId xmlns:p14="http://schemas.microsoft.com/office/powerpoint/2010/main" val="632821858"/>
      </p:ext>
    </p:extLst>
  </p:cSld>
  <p:clrMapOvr>
    <a:masterClrMapping/>
  </p:clrMapOvr>
  <p:transition advTm="10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5297" y="206953"/>
            <a:ext cx="8227584" cy="8570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rtl="0"/>
            <a:endParaRPr lang="en-GB" sz="4001" baseline="30000" dirty="0">
              <a:latin typeface="Calibri" pitchFamily="34" charset="0"/>
            </a:endParaRPr>
          </a:p>
          <a:p>
            <a:pPr>
              <a:defRPr/>
            </a:pP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br>
              <a:rPr lang="en-US" sz="4001" b="1" baseline="30000" dirty="0">
                <a:latin typeface="Calibri" pitchFamily="34" charset="0"/>
              </a:rPr>
            </a:br>
            <a:r>
              <a:rPr lang="en-US" sz="4001" b="1" baseline="30000" dirty="0">
                <a:latin typeface="Calibri" pitchFamily="34" charset="0"/>
              </a:rPr>
              <a:t>Synod 6: West Midlands</a:t>
            </a:r>
            <a:br>
              <a:rPr lang="en-GB" sz="4001" dirty="0">
                <a:latin typeface="Calibri" pitchFamily="34" charset="0"/>
              </a:rPr>
            </a:br>
            <a:r>
              <a:rPr lang="en-GB" sz="5299" baseline="30000" dirty="0" err="1">
                <a:solidFill>
                  <a:srgbClr val="FFFF00"/>
                </a:solidFill>
                <a:latin typeface="Calibri" pitchFamily="34" charset="0"/>
              </a:rPr>
              <a:t>Gorsty</a:t>
            </a:r>
            <a:r>
              <a:rPr lang="en-GB" sz="5299" baseline="30000" dirty="0">
                <a:solidFill>
                  <a:srgbClr val="FFFF00"/>
                </a:solidFill>
                <a:latin typeface="Calibri" pitchFamily="34" charset="0"/>
              </a:rPr>
              <a:t> Hill United Church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401" baseline="30000" dirty="0">
                <a:latin typeface="Calibri" pitchFamily="34" charset="0"/>
              </a:rPr>
              <a:t>Stoke-on-Trent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baseline="30000" dirty="0">
                <a:latin typeface="Calibri" pitchFamily="34" charset="0"/>
              </a:rPr>
              <a:t>31 August 2016</a:t>
            </a:r>
            <a:br>
              <a:rPr lang="en-GB" sz="4001" baseline="30000" dirty="0">
                <a:latin typeface="Calibri" pitchFamily="34" charset="0"/>
              </a:rPr>
            </a:br>
            <a:r>
              <a:rPr lang="en-GB" sz="4001" i="1" baseline="30000" dirty="0">
                <a:latin typeface="Calibri" pitchFamily="34" charset="0"/>
              </a:rPr>
              <a:t>continues as a Methodist church</a:t>
            </a:r>
          </a:p>
        </p:txBody>
      </p:sp>
    </p:spTree>
    <p:extLst>
      <p:ext uri="{BB962C8B-B14F-4D97-AF65-F5344CB8AC3E}">
        <p14:creationId xmlns:p14="http://schemas.microsoft.com/office/powerpoint/2010/main" val="1848903296"/>
      </p:ext>
    </p:extLst>
  </p:cSld>
  <p:clrMapOvr>
    <a:masterClrMapping/>
  </p:clrMapOvr>
  <p:transition advTm="10000">
    <p:fade thruBlk="1"/>
  </p:transition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56</Words>
  <Application>Microsoft Office PowerPoint</Application>
  <PresentationFormat>On-screen Show (16:9)</PresentationFormat>
  <Paragraphs>160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Kozuka Gothic Pro H</vt:lpstr>
      <vt:lpstr>Times New Roman</vt:lpstr>
      <vt:lpstr>Trebuchet MS</vt:lpstr>
      <vt:lpstr>Berlin</vt:lpstr>
      <vt:lpstr>1_Berlin</vt:lpstr>
      <vt:lpstr>PowerPoint Presentation</vt:lpstr>
      <vt:lpstr> Closed Churches  Resolution 20 General Assembly notes the closures listed, with praise to God for the worship and witness offered by these fellowships across the years. </vt:lpstr>
      <vt:lpstr> Synod 1: Northern  Barnard Castle United Reformed Church Barnard Castle 2 October 2016</vt:lpstr>
      <vt:lpstr>      Synod 1: Northern  Oxclose LEP Washington 1 September 2017  continues as an Anglican Church</vt:lpstr>
      <vt:lpstr>     Synod 2: North Western Mossley Abney Aston-under-Lyne 23 April 2017</vt:lpstr>
      <vt:lpstr>    Synod 3: Mersey  Salem United Reformed Church Orrell 24 September 2017</vt:lpstr>
      <vt:lpstr>      Synod 5: East Midlands Danesholme Community Church Corby 15 January 2017</vt:lpstr>
      <vt:lpstr>      Synod 6: West Midlands Brierley United Reformed Church Brierley 6 August 2017</vt:lpstr>
      <vt:lpstr>       Synod 6: West Midlands Gorsty Hill United Church Stoke-on-Trent 31 August 2016 continues as a Methodist church</vt:lpstr>
      <vt:lpstr>Synod 6: West Midlands Newton Road United Reformed Church Birmingham 31 December 2017</vt:lpstr>
      <vt:lpstr>     Synod 6: West Midlands Sharpness United Reformed Church Sharpness 4 April 2016</vt:lpstr>
      <vt:lpstr>     Synod 6: West Midlands St John’s United Reformed Church Stourbridge 31 December 2016</vt:lpstr>
      <vt:lpstr>       Synod 6: West Midlands St Michael’s &amp; All Angels Stourport-on-Severn 31 August 2016 continues as an Anglican Church</vt:lpstr>
      <vt:lpstr>       Synod 6: West Midlands Union Free Church Wellington 31 March 2018 </vt:lpstr>
      <vt:lpstr>     Synod 7: Eastern Castle Hedingham United Reformed Church Castle Hedingham 4 June 2016</vt:lpstr>
      <vt:lpstr>      Synod 7: Eastern Cavendish United Reformed Church Cavendish 15 October 2017</vt:lpstr>
      <vt:lpstr>      Synod 7: Eastern Christ Church United Reformed Church Sudbury 7 January 2018</vt:lpstr>
      <vt:lpstr>     Synod 7: Eastern Mattishall United Reformed Church Mattishall  31 December 2016</vt:lpstr>
      <vt:lpstr>      Synod 7: Eastern  Terling United Reformed Church Terling 31 March 2017</vt:lpstr>
      <vt:lpstr>     Synod 8: South Western Bickington United Reformed Church Bickington 28 January 2018 </vt:lpstr>
      <vt:lpstr>       Synod 8: South Western  Bradley Stoke, Holy Trinity Bristol  10 September 2017 continues with Methodist  and Anglican involvement</vt:lpstr>
      <vt:lpstr>     Synod 8: South Western  Christchurch United Reformed Church Charmouth  27 November 2016</vt:lpstr>
      <vt:lpstr>     Synod 8: South Western  Sidmouth United Reformed Church Sidmouth  1 January 2017</vt:lpstr>
      <vt:lpstr>      Synod 8: South Western  Stoke sub Hamdon  United Reformed Church Stoke sub Hamdon  31 December 2016</vt:lpstr>
      <vt:lpstr>      Synod 8: South Western  Yeovil United Reformed Church Yeovil 10 June 2017</vt:lpstr>
      <vt:lpstr>        Synod 9: Wessex  Christ Church Creekmoor 2 October 2016 continues as an  Anglican church</vt:lpstr>
      <vt:lpstr>        Synod 9: Wessex  Lordshill Ecumenical Church Southampton  16 July 2016 continues as an  ecumenical Church</vt:lpstr>
      <vt:lpstr>      Synod 9: Wessex Lovedean United Reformed Church  Lovedean  16 October 2016</vt:lpstr>
      <vt:lpstr>     Synod 9: Wessex  Lytchett Minster United Reformed Church Lytchett Minster 30 June 2016</vt:lpstr>
      <vt:lpstr>   Synod 9: Wessex  Temple Cowley United Reformed Church Oxford  5 November 2017</vt:lpstr>
      <vt:lpstr>      Synod 10: Thames North   Chigwell Row United Reformed Church Chigwell 30 September 2016</vt:lpstr>
      <vt:lpstr>      Synod 10: Thames North  Feltham United Free Church Feltham 28 January 2018</vt:lpstr>
      <vt:lpstr>      Synod 10: Thames North  Queens Park United Reformed Church London 20 March 2016</vt:lpstr>
      <vt:lpstr>      Synod: 11 Southern  Folkestone United Reformed Church Folkstone 10 December 2016 </vt:lpstr>
      <vt:lpstr>      Synod 11 Southern  Hartley United Reformed Church Hartley 25 September 2016</vt:lpstr>
      <vt:lpstr>      Synod 11 Southern  Northfleet United Reformed Church  Northfleet 2nd April 2017</vt:lpstr>
      <vt:lpstr>       Synod 12: Wales  Caersalem United Church Ebbw Vale 18 April 2017 Noting that the URC withdrew from the local ecumenical partnership on 18 April 2017 but that it continues as a  Baptist church </vt:lpstr>
      <vt:lpstr>     Synod 12: Wales  Newtown United Reformed Church Newtown 24 July 2016</vt:lpstr>
      <vt:lpstr>     Synod 12: Wales Northop United Reformed Church Northop 5 November 2017</vt:lpstr>
      <vt:lpstr>     Synod 12: Wales Porth United Reformed Church Porth  15 May 2016</vt:lpstr>
      <vt:lpstr>      Synod 12: Wales Wesley United Reformed Church Abercynon 14 January 2017</vt:lpstr>
      <vt:lpstr>     Synod 13: Synod of Scotland Portobello United Reformed Church Edinburgh 30 April 2016</vt:lpstr>
      <vt:lpstr>     Synod 13: Synod of Scotland Selkirk United Reformed Church Selkirk 17 December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/>
  <cp:lastModifiedBy/>
  <cp:revision>100</cp:revision>
  <dcterms:created xsi:type="dcterms:W3CDTF">2014-07-01T10:11:47Z</dcterms:created>
  <dcterms:modified xsi:type="dcterms:W3CDTF">2018-06-29T09:03:36Z</dcterms:modified>
</cp:coreProperties>
</file>